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72" r:id="rId2"/>
    <p:sldId id="273" r:id="rId3"/>
    <p:sldId id="259" r:id="rId4"/>
    <p:sldId id="263" r:id="rId5"/>
    <p:sldId id="278" r:id="rId6"/>
    <p:sldId id="283" r:id="rId7"/>
    <p:sldId id="268" r:id="rId8"/>
    <p:sldId id="282" r:id="rId9"/>
    <p:sldId id="285" r:id="rId10"/>
    <p:sldId id="288" r:id="rId11"/>
    <p:sldId id="289" r:id="rId12"/>
    <p:sldId id="305" r:id="rId13"/>
    <p:sldId id="290" r:id="rId14"/>
    <p:sldId id="291" r:id="rId15"/>
    <p:sldId id="306" r:id="rId16"/>
    <p:sldId id="292" r:id="rId17"/>
    <p:sldId id="293" r:id="rId18"/>
    <p:sldId id="294" r:id="rId19"/>
    <p:sldId id="295" r:id="rId20"/>
    <p:sldId id="296" r:id="rId21"/>
    <p:sldId id="304" r:id="rId22"/>
    <p:sldId id="298" r:id="rId23"/>
    <p:sldId id="307" r:id="rId24"/>
    <p:sldId id="297" r:id="rId25"/>
    <p:sldId id="308" r:id="rId26"/>
    <p:sldId id="299" r:id="rId27"/>
    <p:sldId id="300" r:id="rId28"/>
    <p:sldId id="301" r:id="rId29"/>
    <p:sldId id="302" r:id="rId30"/>
    <p:sldId id="303" r:id="rId31"/>
    <p:sldId id="287" r:id="rId32"/>
    <p:sldId id="280"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3F0"/>
    <a:srgbClr val="000000"/>
    <a:srgbClr val="5E6A76"/>
    <a:srgbClr val="543E35"/>
    <a:srgbClr val="AD5C4D"/>
    <a:srgbClr val="D1D8B7"/>
    <a:srgbClr val="A09D79"/>
    <a:srgbClr val="637700"/>
    <a:srgbClr val="FFF4ED"/>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30"/>
  </p:normalViewPr>
  <p:slideViewPr>
    <p:cSldViewPr snapToGrid="0">
      <p:cViewPr varScale="1">
        <p:scale>
          <a:sx n="85" d="100"/>
          <a:sy n="85" d="100"/>
        </p:scale>
        <p:origin x="590" y="62"/>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4/4/2023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4/4/2023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7</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DBMS Mini-Project</a:t>
            </a:r>
          </a:p>
        </p:txBody>
      </p:sp>
    </p:spTree>
    <p:extLst>
      <p:ext uri="{BB962C8B-B14F-4D97-AF65-F5344CB8AC3E}">
        <p14:creationId xmlns:p14="http://schemas.microsoft.com/office/powerpoint/2010/main" val="4175365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10</a:t>
            </a:fld>
            <a:endParaRPr lang="en-US" dirty="0"/>
          </a:p>
        </p:txBody>
      </p:sp>
      <p:sp>
        <p:nvSpPr>
          <p:cNvPr id="6" name="Title 5"/>
          <p:cNvSpPr>
            <a:spLocks noGrp="1"/>
          </p:cNvSpPr>
          <p:nvPr>
            <p:ph type="title"/>
          </p:nvPr>
        </p:nvSpPr>
        <p:spPr>
          <a:xfrm>
            <a:off x="576071" y="704088"/>
            <a:ext cx="5591647" cy="542006"/>
          </a:xfrm>
        </p:spPr>
        <p:txBody>
          <a:bodyPr/>
          <a:lstStyle/>
          <a:p>
            <a:r>
              <a:rPr lang="en-US" sz="3600" dirty="0"/>
              <a:t>Question &amp; Answers</a:t>
            </a:r>
            <a:endParaRPr lang="en-IN"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81" y="1246094"/>
            <a:ext cx="11689977" cy="301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CD8F1CFC-EAC1-D8CA-CB8F-08FDEF8F7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81" y="4331769"/>
            <a:ext cx="11431793" cy="1952490"/>
          </a:xfrm>
          <a:prstGeom prst="rect">
            <a:avLst/>
          </a:prstGeom>
        </p:spPr>
      </p:pic>
    </p:spTree>
    <p:extLst>
      <p:ext uri="{BB962C8B-B14F-4D97-AF65-F5344CB8AC3E}">
        <p14:creationId xmlns:p14="http://schemas.microsoft.com/office/powerpoint/2010/main" val="368859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11</a:t>
            </a:fld>
            <a:endParaRPr lang="en-US" dirty="0"/>
          </a:p>
        </p:txBody>
      </p:sp>
      <p:sp>
        <p:nvSpPr>
          <p:cNvPr id="6" name="Title 5"/>
          <p:cNvSpPr>
            <a:spLocks noGrp="1"/>
          </p:cNvSpPr>
          <p:nvPr>
            <p:ph type="title"/>
          </p:nvPr>
        </p:nvSpPr>
        <p:spPr/>
        <p:txBody>
          <a:bodyPr/>
          <a:lstStyle/>
          <a:p>
            <a:endParaRPr lang="en-IN"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6" y="-44823"/>
            <a:ext cx="11043720" cy="305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741AA71D-09EC-4311-D342-815D49189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466" y="3429000"/>
            <a:ext cx="8957534" cy="2895241"/>
          </a:xfrm>
          <a:prstGeom prst="rect">
            <a:avLst/>
          </a:prstGeom>
        </p:spPr>
      </p:pic>
    </p:spTree>
    <p:extLst>
      <p:ext uri="{BB962C8B-B14F-4D97-AF65-F5344CB8AC3E}">
        <p14:creationId xmlns:p14="http://schemas.microsoft.com/office/powerpoint/2010/main" val="439967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136C3-0018-BC03-6F50-1B9F55663DE4}"/>
              </a:ext>
            </a:extLst>
          </p:cNvPr>
          <p:cNvSpPr>
            <a:spLocks noGrp="1"/>
          </p:cNvSpPr>
          <p:nvPr>
            <p:ph type="title"/>
          </p:nvPr>
        </p:nvSpPr>
        <p:spPr/>
        <p:txBody>
          <a:bodyPr/>
          <a:lstStyle/>
          <a:p>
            <a:endParaRPr lang="en-IN" dirty="0"/>
          </a:p>
        </p:txBody>
      </p:sp>
      <p:pic>
        <p:nvPicPr>
          <p:cNvPr id="4" name="Picture 2">
            <a:extLst>
              <a:ext uri="{FF2B5EF4-FFF2-40B4-BE49-F238E27FC236}">
                <a16:creationId xmlns:a16="http://schemas.microsoft.com/office/drawing/2014/main" id="{57C8B3A5-A47A-D5EE-2E61-C601A4AF7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0" y="81873"/>
            <a:ext cx="10230581" cy="3347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EDE25648-2003-7BE2-6AA5-CB353D184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312" y="3429000"/>
            <a:ext cx="7975039" cy="2850417"/>
          </a:xfrm>
          <a:prstGeom prst="rect">
            <a:avLst/>
          </a:prstGeom>
        </p:spPr>
      </p:pic>
    </p:spTree>
    <p:extLst>
      <p:ext uri="{BB962C8B-B14F-4D97-AF65-F5344CB8AC3E}">
        <p14:creationId xmlns:p14="http://schemas.microsoft.com/office/powerpoint/2010/main" val="3324109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13</a:t>
            </a:fld>
            <a:endParaRPr lang="en-US" dirty="0"/>
          </a:p>
        </p:txBody>
      </p:sp>
      <p:sp>
        <p:nvSpPr>
          <p:cNvPr id="5" name="Title 4"/>
          <p:cNvSpPr>
            <a:spLocks noGrp="1"/>
          </p:cNvSpPr>
          <p:nvPr>
            <p:ph type="title"/>
          </p:nvPr>
        </p:nvSpPr>
        <p:spPr>
          <a:xfrm>
            <a:off x="1100857" y="910822"/>
            <a:ext cx="6914058" cy="676656"/>
          </a:xfrm>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 y="71562"/>
            <a:ext cx="7832034" cy="264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854" y="2862471"/>
            <a:ext cx="7500731" cy="326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05683C15-7574-BA7F-4B3A-D7D892191F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8" y="308256"/>
            <a:ext cx="3725731" cy="2215586"/>
          </a:xfrm>
          <a:prstGeom prst="rect">
            <a:avLst/>
          </a:prstGeom>
        </p:spPr>
      </p:pic>
      <p:pic>
        <p:nvPicPr>
          <p:cNvPr id="7" name="Picture 6">
            <a:extLst>
              <a:ext uri="{FF2B5EF4-FFF2-40B4-BE49-F238E27FC236}">
                <a16:creationId xmlns:a16="http://schemas.microsoft.com/office/drawing/2014/main" id="{B8F030FD-6E12-2D3D-4D17-8D76B5027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37" y="3191140"/>
            <a:ext cx="3796060" cy="2796988"/>
          </a:xfrm>
          <a:prstGeom prst="rect">
            <a:avLst/>
          </a:prstGeom>
        </p:spPr>
      </p:pic>
    </p:spTree>
    <p:extLst>
      <p:ext uri="{BB962C8B-B14F-4D97-AF65-F5344CB8AC3E}">
        <p14:creationId xmlns:p14="http://schemas.microsoft.com/office/powerpoint/2010/main" val="204947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14</a:t>
            </a:fld>
            <a:endParaRPr lang="en-US" dirty="0"/>
          </a:p>
        </p:txBody>
      </p:sp>
      <p:sp>
        <p:nvSpPr>
          <p:cNvPr id="5" name="Title 4"/>
          <p:cNvSpPr>
            <a:spLocks noGrp="1"/>
          </p:cNvSpPr>
          <p:nvPr>
            <p:ph type="title"/>
          </p:nvPr>
        </p:nvSpPr>
        <p:spPr/>
        <p:txBody>
          <a:bodyPr/>
          <a:lstStyle/>
          <a:p>
            <a:r>
              <a:rPr lang="en-US" dirty="0"/>
              <a:t>v</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6893"/>
            <a:ext cx="8072199" cy="345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8231B8F-B0F0-BEDE-0776-D12FCDD0B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871" y="3446930"/>
            <a:ext cx="5809129" cy="2783541"/>
          </a:xfrm>
          <a:prstGeom prst="rect">
            <a:avLst/>
          </a:prstGeom>
        </p:spPr>
      </p:pic>
    </p:spTree>
    <p:extLst>
      <p:ext uri="{BB962C8B-B14F-4D97-AF65-F5344CB8AC3E}">
        <p14:creationId xmlns:p14="http://schemas.microsoft.com/office/powerpoint/2010/main" val="62364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D8DE54-9907-FC0E-4F07-CAFB4DCCB03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120A885-750D-3D22-92D3-51EFD0322EEA}"/>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68CCAD59-DEFF-9E9B-4C7D-33A4905AD5B8}"/>
              </a:ext>
            </a:extLst>
          </p:cNvPr>
          <p:cNvSpPr>
            <a:spLocks noGrp="1"/>
          </p:cNvSpPr>
          <p:nvPr>
            <p:ph type="sldNum" sz="quarter" idx="12"/>
          </p:nvPr>
        </p:nvSpPr>
        <p:spPr/>
        <p:txBody>
          <a:bodyPr/>
          <a:lstStyle/>
          <a:p>
            <a:fld id="{58FB4751-880F-D840-AAA9-3A15815CC996}" type="slidenum">
              <a:rPr lang="en-US" smtClean="0"/>
              <a:t>15</a:t>
            </a:fld>
            <a:endParaRPr lang="en-US" dirty="0"/>
          </a:p>
        </p:txBody>
      </p:sp>
      <p:sp>
        <p:nvSpPr>
          <p:cNvPr id="5" name="Title 4">
            <a:extLst>
              <a:ext uri="{FF2B5EF4-FFF2-40B4-BE49-F238E27FC236}">
                <a16:creationId xmlns:a16="http://schemas.microsoft.com/office/drawing/2014/main" id="{8CA0C5AA-FA9F-4D55-3656-E87C97C814E4}"/>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A0B3973F-9017-CD96-EDD2-F2513883E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360048E1-6C96-DBE0-E048-49EBD1852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452114"/>
            <a:ext cx="9906000" cy="2850074"/>
          </a:xfrm>
          <a:prstGeom prst="rect">
            <a:avLst/>
          </a:prstGeom>
        </p:spPr>
      </p:pic>
    </p:spTree>
    <p:extLst>
      <p:ext uri="{BB962C8B-B14F-4D97-AF65-F5344CB8AC3E}">
        <p14:creationId xmlns:p14="http://schemas.microsoft.com/office/powerpoint/2010/main" val="828858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16</a:t>
            </a:fld>
            <a:endParaRPr lang="en-US" dirty="0"/>
          </a:p>
        </p:txBody>
      </p:sp>
      <p:sp>
        <p:nvSpPr>
          <p:cNvPr id="5" name="Title 4"/>
          <p:cNvSpPr>
            <a:spLocks noGrp="1"/>
          </p:cNvSpPr>
          <p:nvPr>
            <p:ph type="title"/>
          </p:nvPr>
        </p:nvSpPr>
        <p:spPr>
          <a:xfrm>
            <a:off x="1188322" y="1724108"/>
            <a:ext cx="9144000" cy="676656"/>
          </a:xfrm>
        </p:spPr>
        <p:txBody>
          <a:bodyPr/>
          <a:lstStyle/>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894"/>
            <a:ext cx="111252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CB94F3E-2F9E-2796-2B3C-3C4576CFA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491" y="3505200"/>
            <a:ext cx="8961756" cy="2752165"/>
          </a:xfrm>
          <a:prstGeom prst="rect">
            <a:avLst/>
          </a:prstGeom>
        </p:spPr>
      </p:pic>
    </p:spTree>
    <p:extLst>
      <p:ext uri="{BB962C8B-B14F-4D97-AF65-F5344CB8AC3E}">
        <p14:creationId xmlns:p14="http://schemas.microsoft.com/office/powerpoint/2010/main" val="1654334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17</a:t>
            </a:fld>
            <a:endParaRPr lang="en-US" dirty="0"/>
          </a:p>
        </p:txBody>
      </p:sp>
      <p:sp>
        <p:nvSpPr>
          <p:cNvPr id="5" name="Title 4"/>
          <p:cNvSpPr>
            <a:spLocks noGrp="1"/>
          </p:cNvSpPr>
          <p:nvPr>
            <p:ph type="title"/>
          </p:nvPr>
        </p:nvSpPr>
        <p:spPr>
          <a:xfrm>
            <a:off x="1355299" y="2039907"/>
            <a:ext cx="9144000" cy="676656"/>
          </a:xfrm>
        </p:spPr>
        <p:txBody>
          <a:bodyPr/>
          <a:lstStyle/>
          <a:p>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54953" cy="359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9D863785-FD38-B13B-0484-699C82650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244" y="3594846"/>
            <a:ext cx="8961755" cy="2698377"/>
          </a:xfrm>
          <a:prstGeom prst="rect">
            <a:avLst/>
          </a:prstGeom>
        </p:spPr>
      </p:pic>
    </p:spTree>
    <p:extLst>
      <p:ext uri="{BB962C8B-B14F-4D97-AF65-F5344CB8AC3E}">
        <p14:creationId xmlns:p14="http://schemas.microsoft.com/office/powerpoint/2010/main" val="3862455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18</a:t>
            </a:fld>
            <a:endParaRPr lang="en-US" dirty="0"/>
          </a:p>
        </p:txBody>
      </p:sp>
      <p:sp>
        <p:nvSpPr>
          <p:cNvPr id="5" name="Title 4"/>
          <p:cNvSpPr>
            <a:spLocks noGrp="1"/>
          </p:cNvSpPr>
          <p:nvPr>
            <p:ph type="title"/>
          </p:nvPr>
        </p:nvSpPr>
        <p:spPr>
          <a:xfrm>
            <a:off x="1228078" y="2501082"/>
            <a:ext cx="9144000" cy="676656"/>
          </a:xfrm>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6894"/>
            <a:ext cx="12210250" cy="399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D9A8D5DE-745D-7CB4-3D6B-D6B3062F8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255" y="3971366"/>
            <a:ext cx="8710743" cy="2348752"/>
          </a:xfrm>
          <a:prstGeom prst="rect">
            <a:avLst/>
          </a:prstGeom>
        </p:spPr>
      </p:pic>
    </p:spTree>
    <p:extLst>
      <p:ext uri="{BB962C8B-B14F-4D97-AF65-F5344CB8AC3E}">
        <p14:creationId xmlns:p14="http://schemas.microsoft.com/office/powerpoint/2010/main" val="359210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19</a:t>
            </a:fld>
            <a:endParaRPr lang="en-US" dirty="0"/>
          </a:p>
        </p:txBody>
      </p:sp>
      <p:sp>
        <p:nvSpPr>
          <p:cNvPr id="5" name="Title 4"/>
          <p:cNvSpPr>
            <a:spLocks noGrp="1"/>
          </p:cNvSpPr>
          <p:nvPr>
            <p:ph type="title"/>
          </p:nvPr>
        </p:nvSpPr>
        <p:spPr>
          <a:xfrm>
            <a:off x="1132663" y="1769563"/>
            <a:ext cx="9144000" cy="676656"/>
          </a:xfrm>
        </p:spPr>
        <p:txBody>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67" y="743944"/>
            <a:ext cx="11001665"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798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56C72F3-3CD8-4DA8-AF79-3054B2209CEA}"/>
              </a:ext>
            </a:extLst>
          </p:cNvPr>
          <p:cNvSpPr>
            <a:spLocks noGrp="1"/>
          </p:cNvSpPr>
          <p:nvPr>
            <p:ph idx="1"/>
          </p:nvPr>
        </p:nvSpPr>
        <p:spPr>
          <a:xfrm>
            <a:off x="7297271" y="1170432"/>
            <a:ext cx="4626505" cy="4351338"/>
          </a:xfrm>
        </p:spPr>
        <p:txBody>
          <a:bodyPr>
            <a:normAutofit fontScale="77500" lnSpcReduction="20000"/>
          </a:bodyPr>
          <a:lstStyle/>
          <a:p>
            <a:pPr algn="ctr"/>
            <a:endParaRPr lang="en-US" dirty="0"/>
          </a:p>
          <a:p>
            <a:pPr marL="342900" indent="-342900" algn="l">
              <a:buFont typeface="Arial" panose="020B0604020202020204" pitchFamily="34" charset="0"/>
              <a:buChar char="•"/>
            </a:pPr>
            <a:r>
              <a:rPr lang="en-US" sz="2800" dirty="0"/>
              <a:t>About US</a:t>
            </a:r>
          </a:p>
          <a:p>
            <a:pPr marL="342900" indent="-342900" algn="l">
              <a:buFont typeface="Arial" panose="020B0604020202020204" pitchFamily="34" charset="0"/>
              <a:buChar char="•"/>
            </a:pPr>
            <a:r>
              <a:rPr lang="en-US" sz="2800" dirty="0"/>
              <a:t>Problem Statement</a:t>
            </a:r>
          </a:p>
          <a:p>
            <a:pPr marL="342900" indent="-342900" algn="l">
              <a:buFont typeface="Arial" panose="020B0604020202020204" pitchFamily="34" charset="0"/>
              <a:buChar char="•"/>
            </a:pPr>
            <a:r>
              <a:rPr lang="en-US" sz="2800" dirty="0"/>
              <a:t>Technology &amp; Skill</a:t>
            </a:r>
          </a:p>
          <a:p>
            <a:pPr marL="342900" indent="-342900" algn="l">
              <a:buFont typeface="Arial" panose="020B0604020202020204" pitchFamily="34" charset="0"/>
              <a:buChar char="•"/>
            </a:pPr>
            <a:r>
              <a:rPr lang="en-US" sz="2800" dirty="0"/>
              <a:t>Data Description</a:t>
            </a:r>
          </a:p>
          <a:p>
            <a:pPr marL="342900" indent="-342900" algn="l">
              <a:buFont typeface="Arial" panose="020B0604020202020204" pitchFamily="34" charset="0"/>
              <a:buChar char="•"/>
            </a:pPr>
            <a:r>
              <a:rPr lang="en-US" sz="2800" dirty="0"/>
              <a:t>Data Dictionary</a:t>
            </a:r>
          </a:p>
          <a:p>
            <a:pPr marL="342900" indent="-342900" algn="l">
              <a:buFont typeface="Arial" panose="020B0604020202020204" pitchFamily="34" charset="0"/>
              <a:buChar char="•"/>
            </a:pPr>
            <a:r>
              <a:rPr lang="en-US" sz="2800" dirty="0"/>
              <a:t>Problem Solving</a:t>
            </a:r>
          </a:p>
          <a:p>
            <a:pPr marL="342900" indent="-342900" algn="l">
              <a:buFont typeface="Arial" panose="020B0604020202020204" pitchFamily="34" charset="0"/>
              <a:buChar char="•"/>
            </a:pPr>
            <a:r>
              <a:rPr lang="en-US" sz="2800" dirty="0"/>
              <a:t>ER DIAGRAM</a:t>
            </a:r>
          </a:p>
          <a:p>
            <a:pPr marL="342900" indent="-342900" algn="l">
              <a:buFont typeface="Arial" panose="020B0604020202020204" pitchFamily="34" charset="0"/>
              <a:buChar char="•"/>
            </a:pPr>
            <a:r>
              <a:rPr lang="en-US" sz="2800" dirty="0"/>
              <a:t>CODE SNIPPETS</a:t>
            </a:r>
          </a:p>
          <a:p>
            <a:pPr marL="342900" indent="-342900" algn="l">
              <a:buFont typeface="Arial" panose="020B0604020202020204" pitchFamily="34" charset="0"/>
              <a:buChar char="•"/>
            </a:pPr>
            <a:r>
              <a:rPr lang="en-US" sz="2800" dirty="0"/>
              <a:t>Questions &amp; Answers</a:t>
            </a:r>
          </a:p>
          <a:p>
            <a:pPr marL="342900" indent="-342900" algn="l">
              <a:buFont typeface="Arial" panose="020B0604020202020204" pitchFamily="34" charset="0"/>
              <a:buChar char="•"/>
            </a:pPr>
            <a:r>
              <a:rPr lang="en-US" sz="2800" dirty="0"/>
              <a:t>FUTURE STEPS</a:t>
            </a:r>
          </a:p>
          <a:p>
            <a:pPr marL="342900" indent="-342900" algn="l">
              <a:buFont typeface="Arial" panose="020B0604020202020204" pitchFamily="34" charset="0"/>
              <a:buChar char="•"/>
            </a:pPr>
            <a:r>
              <a:rPr lang="en-US" sz="2800" dirty="0"/>
              <a:t>Conclusion</a:t>
            </a:r>
          </a:p>
        </p:txBody>
      </p:sp>
    </p:spTree>
    <p:extLst>
      <p:ext uri="{BB962C8B-B14F-4D97-AF65-F5344CB8AC3E}">
        <p14:creationId xmlns:p14="http://schemas.microsoft.com/office/powerpoint/2010/main" val="34741339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20</a:t>
            </a:fld>
            <a:endParaRPr lang="en-US" dirty="0"/>
          </a:p>
        </p:txBody>
      </p:sp>
      <p:sp>
        <p:nvSpPr>
          <p:cNvPr id="5" name="Title 4"/>
          <p:cNvSpPr>
            <a:spLocks noGrp="1"/>
          </p:cNvSpPr>
          <p:nvPr>
            <p:ph type="title"/>
          </p:nvPr>
        </p:nvSpPr>
        <p:spPr>
          <a:xfrm>
            <a:off x="1156516" y="2024005"/>
            <a:ext cx="9144000" cy="676656"/>
          </a:xfrm>
        </p:spPr>
        <p:txBody>
          <a:bodyPr/>
          <a:lstStyle/>
          <a:p>
            <a:endParaRPr lang="en-IN"/>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0676964" cy="446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127C95CF-9205-040D-D6DC-F442D8FC4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490" y="4464425"/>
            <a:ext cx="5731510" cy="1855693"/>
          </a:xfrm>
          <a:prstGeom prst="rect">
            <a:avLst/>
          </a:prstGeom>
        </p:spPr>
      </p:pic>
    </p:spTree>
    <p:extLst>
      <p:ext uri="{BB962C8B-B14F-4D97-AF65-F5344CB8AC3E}">
        <p14:creationId xmlns:p14="http://schemas.microsoft.com/office/powerpoint/2010/main" val="2914966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21</a:t>
            </a:fld>
            <a:endParaRPr lang="en-US" dirty="0"/>
          </a:p>
        </p:txBody>
      </p:sp>
      <p:sp>
        <p:nvSpPr>
          <p:cNvPr id="5" name="Title 4"/>
          <p:cNvSpPr>
            <a:spLocks noGrp="1"/>
          </p:cNvSpPr>
          <p:nvPr>
            <p:ph type="title"/>
          </p:nvPr>
        </p:nvSpPr>
        <p:spPr>
          <a:xfrm>
            <a:off x="1426861" y="2532888"/>
            <a:ext cx="9144000" cy="676656"/>
          </a:xfrm>
        </p:spPr>
        <p:txBody>
          <a:bodyPr/>
          <a:lstStyle/>
          <a:p>
            <a:endParaRPr lang="en-IN"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870141" cy="416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29542D5-B8AF-9BC3-C0CF-8755933B6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355" y="4169201"/>
            <a:ext cx="6318645" cy="2139764"/>
          </a:xfrm>
          <a:prstGeom prst="rect">
            <a:avLst/>
          </a:prstGeom>
        </p:spPr>
      </p:pic>
    </p:spTree>
    <p:extLst>
      <p:ext uri="{BB962C8B-B14F-4D97-AF65-F5344CB8AC3E}">
        <p14:creationId xmlns:p14="http://schemas.microsoft.com/office/powerpoint/2010/main" val="2180471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22</a:t>
            </a:fld>
            <a:endParaRPr lang="en-US" dirty="0"/>
          </a:p>
        </p:txBody>
      </p:sp>
      <p:sp>
        <p:nvSpPr>
          <p:cNvPr id="5" name="Title 4"/>
          <p:cNvSpPr>
            <a:spLocks noGrp="1"/>
          </p:cNvSpPr>
          <p:nvPr>
            <p:ph type="title"/>
          </p:nvPr>
        </p:nvSpPr>
        <p:spPr/>
        <p:txBody>
          <a:bodyPr/>
          <a:lstStyle/>
          <a:p>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59" y="223485"/>
            <a:ext cx="11815482" cy="292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695" y="3145979"/>
            <a:ext cx="9260541" cy="256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3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7AE7ED-2DD5-AC73-19A3-DB62691B5F12}"/>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1813FB3-83EB-8673-08D1-C4A8C35D54E9}"/>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BF60935-52C1-692A-8F33-ABABE36E6EB3}"/>
              </a:ext>
            </a:extLst>
          </p:cNvPr>
          <p:cNvSpPr>
            <a:spLocks noGrp="1"/>
          </p:cNvSpPr>
          <p:nvPr>
            <p:ph type="sldNum" sz="quarter" idx="12"/>
          </p:nvPr>
        </p:nvSpPr>
        <p:spPr/>
        <p:txBody>
          <a:bodyPr/>
          <a:lstStyle/>
          <a:p>
            <a:fld id="{58FB4751-880F-D840-AAA9-3A15815CC996}" type="slidenum">
              <a:rPr lang="en-US" smtClean="0"/>
              <a:t>23</a:t>
            </a:fld>
            <a:endParaRPr lang="en-US" dirty="0"/>
          </a:p>
        </p:txBody>
      </p:sp>
      <p:sp>
        <p:nvSpPr>
          <p:cNvPr id="5" name="Title 4">
            <a:extLst>
              <a:ext uri="{FF2B5EF4-FFF2-40B4-BE49-F238E27FC236}">
                <a16:creationId xmlns:a16="http://schemas.microsoft.com/office/drawing/2014/main" id="{CD3E5995-5D2C-94D9-E494-CCDCFF5F4314}"/>
              </a:ext>
            </a:extLst>
          </p:cNvPr>
          <p:cNvSpPr>
            <a:spLocks noGrp="1"/>
          </p:cNvSpPr>
          <p:nvPr>
            <p:ph type="title"/>
          </p:nvPr>
        </p:nvSpPr>
        <p:spPr/>
        <p:txBody>
          <a:bodyPr/>
          <a:lstStyle/>
          <a:p>
            <a:endParaRPr lang="en-IN" dirty="0"/>
          </a:p>
        </p:txBody>
      </p:sp>
      <p:pic>
        <p:nvPicPr>
          <p:cNvPr id="6" name="Picture 5">
            <a:extLst>
              <a:ext uri="{FF2B5EF4-FFF2-40B4-BE49-F238E27FC236}">
                <a16:creationId xmlns:a16="http://schemas.microsoft.com/office/drawing/2014/main" id="{CC088062-3992-FF9C-8533-A6CF18465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06" y="438403"/>
            <a:ext cx="9430869" cy="4599761"/>
          </a:xfrm>
          <a:prstGeom prst="rect">
            <a:avLst/>
          </a:prstGeom>
        </p:spPr>
      </p:pic>
    </p:spTree>
    <p:extLst>
      <p:ext uri="{BB962C8B-B14F-4D97-AF65-F5344CB8AC3E}">
        <p14:creationId xmlns:p14="http://schemas.microsoft.com/office/powerpoint/2010/main" val="3613006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24</a:t>
            </a:fld>
            <a:endParaRPr lang="en-US" dirty="0"/>
          </a:p>
        </p:txBody>
      </p:sp>
      <p:sp>
        <p:nvSpPr>
          <p:cNvPr id="5" name="Title 4"/>
          <p:cNvSpPr>
            <a:spLocks noGrp="1"/>
          </p:cNvSpPr>
          <p:nvPr>
            <p:ph type="title"/>
          </p:nvPr>
        </p:nvSpPr>
        <p:spPr>
          <a:xfrm>
            <a:off x="1100857" y="2024005"/>
            <a:ext cx="9144000" cy="676656"/>
          </a:xfrm>
        </p:spPr>
        <p:txBody>
          <a:bodyPr/>
          <a:lstStyle/>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503" y="592124"/>
            <a:ext cx="1027747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55" y="2592374"/>
            <a:ext cx="10269523"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48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659F-8E3F-4322-8D71-977A059D2EC6}"/>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3E11082-EB0F-0A9B-5C32-2E000158F34E}"/>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03CC0273-C082-7AC1-8144-4D8D3C540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17" y="1056060"/>
            <a:ext cx="9305365" cy="4679577"/>
          </a:xfrm>
          <a:prstGeom prst="rect">
            <a:avLst/>
          </a:prstGeom>
        </p:spPr>
      </p:pic>
    </p:spTree>
    <p:extLst>
      <p:ext uri="{BB962C8B-B14F-4D97-AF65-F5344CB8AC3E}">
        <p14:creationId xmlns:p14="http://schemas.microsoft.com/office/powerpoint/2010/main" val="2690532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26</a:t>
            </a:fld>
            <a:endParaRPr lang="en-US" dirty="0"/>
          </a:p>
        </p:txBody>
      </p:sp>
      <p:sp>
        <p:nvSpPr>
          <p:cNvPr id="5" name="Title 4"/>
          <p:cNvSpPr>
            <a:spLocks noGrp="1"/>
          </p:cNvSpPr>
          <p:nvPr>
            <p:ph type="title"/>
          </p:nvPr>
        </p:nvSpPr>
        <p:spPr>
          <a:xfrm>
            <a:off x="957734" y="1682099"/>
            <a:ext cx="9144000" cy="676656"/>
          </a:xfrm>
        </p:spPr>
        <p:txBody>
          <a:bodyPr/>
          <a:lstStyle/>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101733"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A54B249D-8494-B7E5-B2F8-16BF73AE0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563" y="3718085"/>
            <a:ext cx="6774366" cy="2530315"/>
          </a:xfrm>
          <a:prstGeom prst="rect">
            <a:avLst/>
          </a:prstGeom>
        </p:spPr>
      </p:pic>
    </p:spTree>
    <p:extLst>
      <p:ext uri="{BB962C8B-B14F-4D97-AF65-F5344CB8AC3E}">
        <p14:creationId xmlns:p14="http://schemas.microsoft.com/office/powerpoint/2010/main" val="3243873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27</a:t>
            </a:fld>
            <a:endParaRPr lang="en-US" dirty="0"/>
          </a:p>
        </p:txBody>
      </p:sp>
      <p:sp>
        <p:nvSpPr>
          <p:cNvPr id="5" name="Title 4"/>
          <p:cNvSpPr>
            <a:spLocks noGrp="1"/>
          </p:cNvSpPr>
          <p:nvPr>
            <p:ph type="title"/>
          </p:nvPr>
        </p:nvSpPr>
        <p:spPr>
          <a:xfrm>
            <a:off x="1315543" y="1769563"/>
            <a:ext cx="9144000" cy="676656"/>
          </a:xfrm>
        </p:spPr>
        <p:txBody>
          <a:bodyPr/>
          <a:lstStyle/>
          <a:p>
            <a:endParaRPr lang="en-IN"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33" y="1275853"/>
            <a:ext cx="1151572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6489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28</a:t>
            </a:fld>
            <a:endParaRPr lang="en-US" dirty="0"/>
          </a:p>
        </p:txBody>
      </p:sp>
      <p:sp>
        <p:nvSpPr>
          <p:cNvPr id="5" name="Title 4"/>
          <p:cNvSpPr>
            <a:spLocks noGrp="1"/>
          </p:cNvSpPr>
          <p:nvPr>
            <p:ph type="title"/>
          </p:nvPr>
        </p:nvSpPr>
        <p:spPr>
          <a:xfrm>
            <a:off x="1275786" y="1864979"/>
            <a:ext cx="9144000" cy="676656"/>
          </a:xfrm>
        </p:spPr>
        <p:txBody>
          <a:bodyPr/>
          <a:lstStyle/>
          <a:p>
            <a:endParaRPr lang="en-I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595491"/>
            <a:ext cx="11660188"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192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29</a:t>
            </a:fld>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29" y="62823"/>
            <a:ext cx="4287410" cy="4174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607" y="2052635"/>
            <a:ext cx="6891545" cy="4188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0832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295835"/>
            <a:ext cx="6502620" cy="1651835"/>
          </a:xfrm>
        </p:spPr>
        <p:txBody>
          <a:bodyPr/>
          <a:lstStyle/>
          <a:p>
            <a:r>
              <a:rPr lang="en-US" dirty="0"/>
              <a:t>About Us</a:t>
            </a:r>
            <a:br>
              <a:rPr lang="en-US" dirty="0"/>
            </a:br>
            <a:r>
              <a:rPr lang="en-US" sz="2400" u="sng" dirty="0"/>
              <a:t>Team-Member’s Name</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2400" dirty="0"/>
              <a:t>Shruti Bansal</a:t>
            </a:r>
          </a:p>
          <a:p>
            <a:pPr marL="285750" indent="-285750">
              <a:buFont typeface="Arial" panose="020B0604020202020204" pitchFamily="34" charset="0"/>
              <a:buChar char="•"/>
            </a:pPr>
            <a:r>
              <a:rPr lang="en-US" sz="2400" dirty="0"/>
              <a:t>Anjali Dubey</a:t>
            </a:r>
          </a:p>
          <a:p>
            <a:pPr marL="285750" indent="-285750">
              <a:buFont typeface="Arial" panose="020B0604020202020204" pitchFamily="34" charset="0"/>
              <a:buChar char="•"/>
            </a:pPr>
            <a:r>
              <a:rPr lang="en-US" sz="2400" dirty="0"/>
              <a:t>MD Modassir</a:t>
            </a:r>
          </a:p>
          <a:p>
            <a:pPr marL="285750" indent="-285750">
              <a:buFont typeface="Arial" panose="020B0604020202020204" pitchFamily="34" charset="0"/>
              <a:buChar char="•"/>
            </a:pPr>
            <a:r>
              <a:rPr lang="en-US" sz="2400" dirty="0"/>
              <a:t>Nimisha Khandelwal</a:t>
            </a:r>
          </a:p>
          <a:p>
            <a:pPr marL="285750" indent="-285750">
              <a:buFont typeface="Arial" panose="020B0604020202020204" pitchFamily="34" charset="0"/>
              <a:buChar char="•"/>
            </a:pPr>
            <a:r>
              <a:rPr lang="en-US" sz="2400" dirty="0"/>
              <a:t>Karpagaganesh N</a:t>
            </a:r>
          </a:p>
          <a:p>
            <a:pPr marL="285750" indent="-285750">
              <a:buFont typeface="Arial" panose="020B0604020202020204" pitchFamily="34" charset="0"/>
              <a:buChar char="•"/>
            </a:pPr>
            <a:r>
              <a:rPr lang="en-US" sz="2400" dirty="0"/>
              <a:t>Akshita Gupta</a:t>
            </a:r>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dirty="0"/>
              <a:t>DBMS Mini-Project</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pic>
        <p:nvPicPr>
          <p:cNvPr id="20" name="Picture Placeholder 19">
            <a:extLst>
              <a:ext uri="{FF2B5EF4-FFF2-40B4-BE49-F238E27FC236}">
                <a16:creationId xmlns:a16="http://schemas.microsoft.com/office/drawing/2014/main" id="{DA1C38D6-646E-41D6-8130-69088CB3FCDD}"/>
              </a:ext>
            </a:extLst>
          </p:cNvPr>
          <p:cNvPicPr>
            <a:picLocks noGrp="1" noChangeAspect="1"/>
          </p:cNvPicPr>
          <p:nvPr>
            <p:ph type="pic" idx="1"/>
          </p:nvPr>
        </p:nvPicPr>
        <p:blipFill>
          <a:blip r:embed="rId2"/>
          <a:srcRect l="22728" r="22728"/>
          <a:stretch>
            <a:fillRect/>
          </a:stretch>
        </p:blipFill>
        <p:spPr/>
      </p:pic>
    </p:spTree>
    <p:extLst>
      <p:ext uri="{BB962C8B-B14F-4D97-AF65-F5344CB8AC3E}">
        <p14:creationId xmlns:p14="http://schemas.microsoft.com/office/powerpoint/2010/main" val="3435077016"/>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t>30</a:t>
            </a:fld>
            <a:endParaRPr lang="en-US" dirty="0"/>
          </a:p>
        </p:txBody>
      </p:sp>
      <p:sp>
        <p:nvSpPr>
          <p:cNvPr id="5" name="Title 4"/>
          <p:cNvSpPr>
            <a:spLocks noGrp="1"/>
          </p:cNvSpPr>
          <p:nvPr>
            <p:ph type="title"/>
          </p:nvPr>
        </p:nvSpPr>
        <p:spPr>
          <a:xfrm>
            <a:off x="1355299" y="2429521"/>
            <a:ext cx="9144000" cy="676656"/>
          </a:xfrm>
        </p:spPr>
        <p:txBody>
          <a:bodyPr/>
          <a:lstStyle/>
          <a:p>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19317" cy="4850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E66384BC-D2EA-4824-899B-CD8EDB898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17166"/>
            <a:ext cx="7395882" cy="2665730"/>
          </a:xfrm>
          <a:prstGeom prst="rect">
            <a:avLst/>
          </a:prstGeom>
        </p:spPr>
      </p:pic>
    </p:spTree>
    <p:extLst>
      <p:ext uri="{BB962C8B-B14F-4D97-AF65-F5344CB8AC3E}">
        <p14:creationId xmlns:p14="http://schemas.microsoft.com/office/powerpoint/2010/main" val="1367477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5611-D904-4782-A6A4-CD918B3E2F8D}"/>
              </a:ext>
            </a:extLst>
          </p:cNvPr>
          <p:cNvSpPr>
            <a:spLocks noGrp="1"/>
          </p:cNvSpPr>
          <p:nvPr>
            <p:ph type="title"/>
          </p:nvPr>
        </p:nvSpPr>
        <p:spPr>
          <a:xfrm>
            <a:off x="636495" y="439272"/>
            <a:ext cx="5181600" cy="923364"/>
          </a:xfrm>
        </p:spPr>
        <p:txBody>
          <a:bodyPr/>
          <a:lstStyle/>
          <a:p>
            <a:r>
              <a:rPr lang="en-US" dirty="0"/>
              <a:t>Future Steps</a:t>
            </a:r>
          </a:p>
        </p:txBody>
      </p:sp>
      <p:sp>
        <p:nvSpPr>
          <p:cNvPr id="4" name="TextBox 3">
            <a:extLst>
              <a:ext uri="{FF2B5EF4-FFF2-40B4-BE49-F238E27FC236}">
                <a16:creationId xmlns:a16="http://schemas.microsoft.com/office/drawing/2014/main" id="{71417551-8589-4F66-8BDA-A2FC8FDA7293}"/>
              </a:ext>
            </a:extLst>
          </p:cNvPr>
          <p:cNvSpPr txBox="1"/>
          <p:nvPr/>
        </p:nvSpPr>
        <p:spPr>
          <a:xfrm>
            <a:off x="572884" y="1364896"/>
            <a:ext cx="5181600" cy="5355312"/>
          </a:xfrm>
          <a:prstGeom prst="rect">
            <a:avLst/>
          </a:prstGeom>
          <a:noFill/>
        </p:spPr>
        <p:txBody>
          <a:bodyPr wrap="square" rtlCol="0">
            <a:spAutoFit/>
          </a:bodyPr>
          <a:lstStyle/>
          <a:p>
            <a:pPr marL="285750" indent="-285750">
              <a:buFont typeface="Courier New" panose="02070309020205020404" pitchFamily="49" charset="0"/>
              <a:buChar char="o"/>
            </a:pPr>
            <a:r>
              <a:rPr lang="en-US" b="0" i="0" dirty="0">
                <a:solidFill>
                  <a:srgbClr val="F8F3F0"/>
                </a:solidFill>
                <a:effectLst/>
              </a:rPr>
              <a:t>Enhance the application by adding a feature that displays a comprehensive summary of each match, including ball-by-ball commentary, player statistics, and performance graphs for each team.</a:t>
            </a:r>
          </a:p>
          <a:p>
            <a:pPr marL="285750" indent="-285750">
              <a:buFont typeface="Courier New" panose="02070309020205020404" pitchFamily="49" charset="0"/>
              <a:buChar char="o"/>
            </a:pPr>
            <a:r>
              <a:rPr lang="en-US" b="0" i="0" dirty="0">
                <a:solidFill>
                  <a:srgbClr val="F8F3F0"/>
                </a:solidFill>
                <a:effectLst/>
              </a:rPr>
              <a:t>Enable users to share their predictions, leaderboard position, and victories on social media platforms, allowing them to share their achievements with friends and followers.</a:t>
            </a:r>
          </a:p>
          <a:p>
            <a:pPr marL="285750" indent="-285750">
              <a:buFont typeface="Courier New" panose="02070309020205020404" pitchFamily="49" charset="0"/>
              <a:buChar char="o"/>
            </a:pPr>
            <a:r>
              <a:rPr lang="en-US" b="0" i="0" dirty="0">
                <a:solidFill>
                  <a:srgbClr val="F8F3F0"/>
                </a:solidFill>
                <a:effectLst/>
              </a:rPr>
              <a:t>Optimize the app's performance by reorganizing and storing data more efficiently, enabling it to handle high volumes of users without experiencing slowdowns or crashes.</a:t>
            </a:r>
          </a:p>
          <a:p>
            <a:pPr marL="285750" indent="-285750">
              <a:buFont typeface="Courier New" panose="02070309020205020404" pitchFamily="49" charset="0"/>
              <a:buChar char="o"/>
            </a:pPr>
            <a:r>
              <a:rPr lang="en-US" b="0" i="0" dirty="0">
                <a:solidFill>
                  <a:srgbClr val="F8F3F0"/>
                </a:solidFill>
                <a:effectLst/>
              </a:rPr>
              <a:t>Obtain insights into user needs and expectations through surveys and feedback sessions, and use this feedback to continuously improve and enhance the application.</a:t>
            </a:r>
            <a:r>
              <a:rPr lang="en-US" sz="1800" kern="1200" dirty="0">
                <a:solidFill>
                  <a:srgbClr val="F8F3F0"/>
                </a:solidFill>
                <a:effectLst/>
                <a:ea typeface="+mn-ea"/>
                <a:cs typeface="+mn-cs"/>
              </a:rPr>
              <a:t>.</a:t>
            </a:r>
            <a:endParaRPr lang="en-US" sz="1800" dirty="0">
              <a:solidFill>
                <a:srgbClr val="F8F3F0"/>
              </a:solidFill>
              <a:effectLst/>
            </a:endParaRPr>
          </a:p>
          <a:p>
            <a:pPr marL="285750" indent="-285750">
              <a:buFont typeface="Courier New" panose="02070309020205020404" pitchFamily="49" charset="0"/>
              <a:buChar char="o"/>
            </a:pPr>
            <a:endParaRPr lang="en-US" sz="1800" dirty="0">
              <a:solidFill>
                <a:srgbClr val="F8F3F0"/>
              </a:solidFill>
            </a:endParaRPr>
          </a:p>
          <a:p>
            <a:pPr marL="285750" indent="-285750">
              <a:buFont typeface="Courier New" panose="02070309020205020404" pitchFamily="49" charset="0"/>
              <a:buChar char="o"/>
            </a:pPr>
            <a:endParaRPr lang="en-US" sz="1800" dirty="0">
              <a:solidFill>
                <a:srgbClr val="F8F3F0"/>
              </a:solidFill>
            </a:endParaRPr>
          </a:p>
          <a:p>
            <a:endParaRPr lang="en-US" dirty="0"/>
          </a:p>
        </p:txBody>
      </p:sp>
    </p:spTree>
    <p:extLst>
      <p:ext uri="{BB962C8B-B14F-4D97-AF65-F5344CB8AC3E}">
        <p14:creationId xmlns:p14="http://schemas.microsoft.com/office/powerpoint/2010/main" val="87053964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Conclusion</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p:txBody>
          <a:bodyPr>
            <a:normAutofit/>
          </a:bodyPr>
          <a:lstStyle/>
          <a:p>
            <a:pPr algn="l"/>
            <a:r>
              <a:rPr lang="en-US" dirty="0"/>
              <a:t>​</a:t>
            </a:r>
            <a:r>
              <a:rPr lang="en-US" b="0" i="0" dirty="0">
                <a:solidFill>
                  <a:srgbClr val="374151"/>
                </a:solidFill>
                <a:effectLst/>
              </a:rPr>
              <a:t>By utilizing SQL queries to extract valuable data and analyzing it thoroughly, we were able to gain useful insights that can help the company achieve success. Our analysis has led us to suggest several future steps that the company can take to improve its operations and make better business decisions. By implementing these steps, the company can stay ahead of its competition and continue to grow and succeed in the long term. It is essential to continue monitoring and analyzing data regularly to stay on top of the latest trends and make informed decisions that benefit the company and its stakeholders.</a:t>
            </a:r>
            <a:endParaRPr lang="en-US" dirty="0"/>
          </a:p>
          <a:p>
            <a:endParaRPr lang="en-US" dirty="0"/>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DBMS Mini-Project</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32</a:t>
            </a:fld>
            <a:endParaRPr lang="en-US" dirty="0"/>
          </a:p>
        </p:txBody>
      </p:sp>
      <p:pic>
        <p:nvPicPr>
          <p:cNvPr id="11" name="Picture Placeholder 10">
            <a:extLst>
              <a:ext uri="{FF2B5EF4-FFF2-40B4-BE49-F238E27FC236}">
                <a16:creationId xmlns:a16="http://schemas.microsoft.com/office/drawing/2014/main" id="{9327658F-FC5C-400D-B44D-80C0EC342F0A}"/>
              </a:ext>
            </a:extLst>
          </p:cNvPr>
          <p:cNvPicPr>
            <a:picLocks noGrp="1" noChangeAspect="1"/>
          </p:cNvPicPr>
          <p:nvPr>
            <p:ph type="pic" idx="1"/>
          </p:nvPr>
        </p:nvPicPr>
        <p:blipFill>
          <a:blip r:embed="rId2"/>
          <a:srcRect l="19497" r="19497"/>
          <a:stretch>
            <a:fillRect/>
          </a:stretch>
        </p:blipFill>
        <p:spPr/>
      </p:pic>
    </p:spTree>
    <p:extLst>
      <p:ext uri="{BB962C8B-B14F-4D97-AF65-F5344CB8AC3E}">
        <p14:creationId xmlns:p14="http://schemas.microsoft.com/office/powerpoint/2010/main" val="34182068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257793633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739588" y="978587"/>
            <a:ext cx="10515600" cy="466344"/>
          </a:xfrm>
        </p:spPr>
        <p:txBody>
          <a:bodyPr/>
          <a:lstStyle/>
          <a:p>
            <a:r>
              <a:rPr lang="en-US" dirty="0"/>
              <a:t>PROBLEM STATEMENT</a:t>
            </a:r>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2543735" y="1915271"/>
            <a:ext cx="6907306" cy="3884893"/>
          </a:xfrm>
        </p:spPr>
        <p:txBody>
          <a:bodyPr>
            <a:noAutofit/>
          </a:bodyPr>
          <a:lstStyle/>
          <a:p>
            <a:r>
              <a:rPr lang="en-US" sz="1600" b="0" i="0" dirty="0">
                <a:solidFill>
                  <a:srgbClr val="000000"/>
                </a:solidFill>
                <a:effectLst/>
              </a:rPr>
              <a:t>The task at hand involves utilizing SQL queries to extract valuable information from the dataset provided. By leveraging SQL, one can retrieve specific columns or filter data based on certain conditions. After the necessary information has been extracted, it should be analyzed to uncover significant insights and meaningful conclusions. In order to effectively communicate the findings, they should be presented in a clear and concise manner. The data should be examined closely to understand the entity-relationship and entity attributes. Overall, the use of SQL queries and analysis of the data can provide valuable insights that can help in decision making and problem solving. With the right approach and a comprehensive understanding of the data, valuable insights can be uncovered to help meet the goals of the task.</a:t>
            </a:r>
            <a:endParaRPr lang="en-US" sz="1600" dirty="0">
              <a:solidFill>
                <a:srgbClr val="000000"/>
              </a:solidFill>
            </a:endParaRP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p:txBody>
          <a:bodyPr/>
          <a:lstStyle/>
          <a:p>
            <a:r>
              <a:rPr lang="en-US" dirty="0"/>
              <a:t>DBMS Mini-Project</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4</a:t>
            </a:fld>
            <a:endParaRPr lang="en-US" dirty="0"/>
          </a:p>
        </p:txBody>
      </p:sp>
    </p:spTree>
    <p:extLst>
      <p:ext uri="{BB962C8B-B14F-4D97-AF65-F5344CB8AC3E}">
        <p14:creationId xmlns:p14="http://schemas.microsoft.com/office/powerpoint/2010/main" val="10967174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1120587" y="1655445"/>
            <a:ext cx="4975413" cy="1773555"/>
          </a:xfrm>
        </p:spPr>
        <p:txBody>
          <a:bodyPr/>
          <a:lstStyle/>
          <a:p>
            <a:r>
              <a:rPr lang="en-US" dirty="0"/>
              <a:t>Technology &amp; Skill</a:t>
            </a:r>
          </a:p>
        </p:txBody>
      </p:sp>
      <p:sp>
        <p:nvSpPr>
          <p:cNvPr id="2" name="TextBox 1">
            <a:extLst>
              <a:ext uri="{FF2B5EF4-FFF2-40B4-BE49-F238E27FC236}">
                <a16:creationId xmlns:a16="http://schemas.microsoft.com/office/drawing/2014/main" id="{201330B2-3D04-4EE0-A8C6-A314390195C3}"/>
              </a:ext>
            </a:extLst>
          </p:cNvPr>
          <p:cNvSpPr txBox="1"/>
          <p:nvPr/>
        </p:nvSpPr>
        <p:spPr>
          <a:xfrm flipH="1">
            <a:off x="1810871" y="3738283"/>
            <a:ext cx="5531222" cy="830997"/>
          </a:xfrm>
          <a:prstGeom prst="rect">
            <a:avLst/>
          </a:prstGeom>
          <a:noFill/>
        </p:spPr>
        <p:txBody>
          <a:bodyPr wrap="square" rtlCol="0">
            <a:spAutoFit/>
          </a:bodyPr>
          <a:lstStyle/>
          <a:p>
            <a:r>
              <a:rPr lang="en-US" sz="2400" dirty="0">
                <a:solidFill>
                  <a:srgbClr val="F8F3F0"/>
                </a:solidFill>
              </a:rPr>
              <a:t>Skill – Standard Query Language (SQL)</a:t>
            </a:r>
          </a:p>
          <a:p>
            <a:r>
              <a:rPr lang="en-US" sz="2400" dirty="0">
                <a:solidFill>
                  <a:srgbClr val="F8F3F0"/>
                </a:solidFill>
              </a:rPr>
              <a:t>Technology/IDE – MySQL</a:t>
            </a:r>
          </a:p>
        </p:txBody>
      </p:sp>
    </p:spTree>
    <p:extLst>
      <p:ext uri="{BB962C8B-B14F-4D97-AF65-F5344CB8AC3E}">
        <p14:creationId xmlns:p14="http://schemas.microsoft.com/office/powerpoint/2010/main" val="520000563"/>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80E055-00C7-4158-B06F-08F91DEFC07E}"/>
              </a:ext>
            </a:extLst>
          </p:cNvPr>
          <p:cNvSpPr>
            <a:spLocks noGrp="1"/>
          </p:cNvSpPr>
          <p:nvPr>
            <p:ph type="body" sz="half" idx="2"/>
          </p:nvPr>
        </p:nvSpPr>
        <p:spPr/>
        <p:txBody>
          <a:bodyPr>
            <a:normAutofit fontScale="92500" lnSpcReduction="10000"/>
          </a:bodyPr>
          <a:lstStyle/>
          <a:p>
            <a:pPr marL="285750" indent="-285750">
              <a:buFont typeface="Arial" panose="020B0604020202020204" pitchFamily="34" charset="0"/>
              <a:buChar char="•"/>
            </a:pPr>
            <a:r>
              <a:rPr lang="en-US" sz="2400" dirty="0">
                <a:solidFill>
                  <a:srgbClr val="AD5C4D"/>
                </a:solidFill>
              </a:rPr>
              <a:t>Given dataset comprises of 12 tables in total.</a:t>
            </a:r>
          </a:p>
          <a:p>
            <a:pPr marL="285750" indent="-285750">
              <a:buFont typeface="Arial" panose="020B0604020202020204" pitchFamily="34" charset="0"/>
              <a:buChar char="•"/>
            </a:pPr>
            <a:r>
              <a:rPr lang="en-US" sz="2400" dirty="0">
                <a:solidFill>
                  <a:srgbClr val="AD5C4D"/>
                </a:solidFill>
              </a:rPr>
              <a:t>It has a conceptual ERD.</a:t>
            </a:r>
          </a:p>
          <a:p>
            <a:pPr marL="285750" indent="-285750">
              <a:buFont typeface="Arial" panose="020B0604020202020204" pitchFamily="34" charset="0"/>
              <a:buChar char="•"/>
            </a:pPr>
            <a:r>
              <a:rPr lang="en-US" sz="2400" dirty="0">
                <a:solidFill>
                  <a:srgbClr val="AD5C4D"/>
                </a:solidFill>
              </a:rPr>
              <a:t>It contains data of all the IPL matches, bids, players and all the other relevant and necessary information of 2017 and 2018  session.</a:t>
            </a:r>
          </a:p>
          <a:p>
            <a:pPr marL="285750" indent="-285750">
              <a:buFont typeface="Arial" panose="020B0604020202020204" pitchFamily="34" charset="0"/>
              <a:buChar char="•"/>
            </a:pPr>
            <a:r>
              <a:rPr lang="en-US" sz="2400" b="0" i="0" dirty="0">
                <a:solidFill>
                  <a:srgbClr val="AD5C4D"/>
                </a:solidFill>
                <a:effectLst/>
              </a:rPr>
              <a:t>The Indian Premier League (IPL) is a professional Twenty20 cricket league in India, featuring teams representing different cities and states across the country.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US" dirty="0"/>
          </a:p>
          <a:p>
            <a:endParaRPr lang="en-US" dirty="0"/>
          </a:p>
        </p:txBody>
      </p:sp>
      <p:sp>
        <p:nvSpPr>
          <p:cNvPr id="3" name="Date Placeholder 2">
            <a:extLst>
              <a:ext uri="{FF2B5EF4-FFF2-40B4-BE49-F238E27FC236}">
                <a16:creationId xmlns:a16="http://schemas.microsoft.com/office/drawing/2014/main" id="{168DC5F9-CA73-4819-BADA-0916302759AA}"/>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CD9B8B55-1544-4BB9-AAB9-E6AA6EC7719B}"/>
              </a:ext>
            </a:extLst>
          </p:cNvPr>
          <p:cNvSpPr>
            <a:spLocks noGrp="1"/>
          </p:cNvSpPr>
          <p:nvPr>
            <p:ph type="ftr" sz="quarter" idx="11"/>
          </p:nvPr>
        </p:nvSpPr>
        <p:spPr/>
        <p:txBody>
          <a:bodyPr/>
          <a:lstStyle/>
          <a:p>
            <a:r>
              <a:rPr lang="en-US" dirty="0"/>
              <a:t>DBMS Mini-Project</a:t>
            </a:r>
          </a:p>
        </p:txBody>
      </p:sp>
      <p:sp>
        <p:nvSpPr>
          <p:cNvPr id="5" name="Slide Number Placeholder 4">
            <a:extLst>
              <a:ext uri="{FF2B5EF4-FFF2-40B4-BE49-F238E27FC236}">
                <a16:creationId xmlns:a16="http://schemas.microsoft.com/office/drawing/2014/main" id="{20621F13-0527-46BD-84EA-DD6E87A99569}"/>
              </a:ext>
            </a:extLst>
          </p:cNvPr>
          <p:cNvSpPr>
            <a:spLocks noGrp="1"/>
          </p:cNvSpPr>
          <p:nvPr>
            <p:ph type="sldNum" sz="quarter" idx="12"/>
          </p:nvPr>
        </p:nvSpPr>
        <p:spPr/>
        <p:txBody>
          <a:bodyPr/>
          <a:lstStyle/>
          <a:p>
            <a:fld id="{58FB4751-880F-D840-AAA9-3A15815CC996}" type="slidenum">
              <a:rPr lang="en-US" smtClean="0"/>
              <a:t>6</a:t>
            </a:fld>
            <a:endParaRPr lang="en-US" dirty="0"/>
          </a:p>
        </p:txBody>
      </p:sp>
      <p:sp>
        <p:nvSpPr>
          <p:cNvPr id="6" name="Title 5">
            <a:extLst>
              <a:ext uri="{FF2B5EF4-FFF2-40B4-BE49-F238E27FC236}">
                <a16:creationId xmlns:a16="http://schemas.microsoft.com/office/drawing/2014/main" id="{1235BB2E-35F7-4BF3-978F-96576EC56144}"/>
              </a:ext>
            </a:extLst>
          </p:cNvPr>
          <p:cNvSpPr>
            <a:spLocks noGrp="1"/>
          </p:cNvSpPr>
          <p:nvPr>
            <p:ph type="title"/>
          </p:nvPr>
        </p:nvSpPr>
        <p:spPr/>
        <p:txBody>
          <a:bodyPr/>
          <a:lstStyle/>
          <a:p>
            <a:r>
              <a:rPr lang="en-US" dirty="0"/>
              <a:t>Data Description</a:t>
            </a:r>
          </a:p>
        </p:txBody>
      </p:sp>
      <p:pic>
        <p:nvPicPr>
          <p:cNvPr id="41" name="Picture Placeholder 40">
            <a:extLst>
              <a:ext uri="{FF2B5EF4-FFF2-40B4-BE49-F238E27FC236}">
                <a16:creationId xmlns:a16="http://schemas.microsoft.com/office/drawing/2014/main" id="{612E12BD-E34A-448F-B695-47F183755F93}"/>
              </a:ext>
            </a:extLst>
          </p:cNvPr>
          <p:cNvPicPr>
            <a:picLocks noGrp="1" noChangeAspect="1"/>
          </p:cNvPicPr>
          <p:nvPr>
            <p:ph type="pic" idx="1"/>
          </p:nvPr>
        </p:nvPicPr>
        <p:blipFill>
          <a:blip r:embed="rId2"/>
          <a:srcRect l="19497" r="19497"/>
          <a:stretch>
            <a:fillRect/>
          </a:stretch>
        </p:blipFill>
        <p:spPr/>
      </p:pic>
    </p:spTree>
    <p:extLst>
      <p:ext uri="{BB962C8B-B14F-4D97-AF65-F5344CB8AC3E}">
        <p14:creationId xmlns:p14="http://schemas.microsoft.com/office/powerpoint/2010/main" val="1655867762"/>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a:lstStyle/>
          <a:p>
            <a:r>
              <a:rPr lang="en-US" dirty="0"/>
              <a:t>Data Dictionary</a:t>
            </a:r>
          </a:p>
        </p:txBody>
      </p:sp>
      <p:sp>
        <p:nvSpPr>
          <p:cNvPr id="4" name="Content Placeholder 3">
            <a:extLst>
              <a:ext uri="{FF2B5EF4-FFF2-40B4-BE49-F238E27FC236}">
                <a16:creationId xmlns:a16="http://schemas.microsoft.com/office/drawing/2014/main" id="{45A9ECAA-48CB-8CE7-4844-AA2C77D9E359}"/>
              </a:ext>
            </a:extLst>
          </p:cNvPr>
          <p:cNvSpPr>
            <a:spLocks noGrp="1"/>
          </p:cNvSpPr>
          <p:nvPr>
            <p:ph sz="half" idx="2"/>
          </p:nvPr>
        </p:nvSpPr>
        <p:spPr/>
        <p:txBody>
          <a:bodyPr/>
          <a:lstStyle/>
          <a:p>
            <a:pPr marL="0" indent="0">
              <a:buNone/>
            </a:pPr>
            <a:endParaRPr lang="en-US" dirty="0"/>
          </a:p>
          <a:p>
            <a:endParaRPr lang="en-US" dirty="0"/>
          </a:p>
          <a:p>
            <a:endParaRPr lang="en-US" dirty="0"/>
          </a:p>
        </p:txBody>
      </p:sp>
      <p:sp>
        <p:nvSpPr>
          <p:cNvPr id="5" name="Text Placeholder 4">
            <a:extLst>
              <a:ext uri="{FF2B5EF4-FFF2-40B4-BE49-F238E27FC236}">
                <a16:creationId xmlns:a16="http://schemas.microsoft.com/office/drawing/2014/main" id="{E7B10A79-E2EE-5230-2C2A-E6884B5125B1}"/>
              </a:ext>
            </a:extLst>
          </p:cNvPr>
          <p:cNvSpPr>
            <a:spLocks noGrp="1"/>
          </p:cNvSpPr>
          <p:nvPr>
            <p:ph type="body" sz="quarter" idx="3"/>
          </p:nvPr>
        </p:nvSpPr>
        <p:spPr>
          <a:xfrm>
            <a:off x="576072" y="1550894"/>
            <a:ext cx="7805928" cy="4603019"/>
          </a:xfrm>
        </p:spPr>
        <p:txBody>
          <a:bodyPr>
            <a:normAutofit fontScale="70000" lnSpcReduction="20000"/>
          </a:bodyPr>
          <a:lstStyle/>
          <a:p>
            <a:pPr marL="342900" indent="-342900">
              <a:buFont typeface="Courier New" panose="02070309020205020404" pitchFamily="49" charset="0"/>
              <a:buChar char="o"/>
            </a:pPr>
            <a:r>
              <a:rPr lang="en-US" sz="2000" dirty="0"/>
              <a:t>Ipl Stadium : It contains data of all the stadiums, it has total 6 columns</a:t>
            </a:r>
          </a:p>
          <a:p>
            <a:pPr marL="342900" indent="-342900">
              <a:buFont typeface="Courier New" panose="02070309020205020404" pitchFamily="49" charset="0"/>
              <a:buChar char="o"/>
            </a:pPr>
            <a:r>
              <a:rPr lang="en-US" sz="2000" dirty="0"/>
              <a:t>Ipl team : contains team name and city of origin, it has 4 columns</a:t>
            </a:r>
          </a:p>
          <a:p>
            <a:pPr marL="342900" indent="-342900">
              <a:buFont typeface="Courier New" panose="02070309020205020404" pitchFamily="49" charset="0"/>
              <a:buChar char="o"/>
            </a:pPr>
            <a:r>
              <a:rPr lang="en-US" sz="2000" dirty="0"/>
              <a:t>Ipl player : it contains player name with their performance details. No of columns is 4</a:t>
            </a:r>
          </a:p>
          <a:p>
            <a:pPr marL="342900" indent="-342900">
              <a:buFont typeface="Courier New" panose="02070309020205020404" pitchFamily="49" charset="0"/>
              <a:buChar char="o"/>
            </a:pPr>
            <a:r>
              <a:rPr lang="en-US" sz="2000" dirty="0"/>
              <a:t>Ipl team player : it has information of  player and their role in their respective teams.</a:t>
            </a:r>
          </a:p>
          <a:p>
            <a:pPr marL="342900" indent="-342900">
              <a:buFont typeface="Courier New" panose="02070309020205020404" pitchFamily="49" charset="0"/>
              <a:buChar char="o"/>
            </a:pPr>
            <a:r>
              <a:rPr lang="en-US" sz="2000" dirty="0"/>
              <a:t>Ipl tournament  : It has information of all the tournaments, no of teams participated ,total matches and duration of tournament.</a:t>
            </a:r>
          </a:p>
          <a:p>
            <a:pPr marL="342900" indent="-342900">
              <a:buFont typeface="Courier New" panose="02070309020205020404" pitchFamily="49" charset="0"/>
              <a:buChar char="o"/>
            </a:pPr>
            <a:r>
              <a:rPr lang="en-US" sz="2000" dirty="0"/>
              <a:t>Ipl match : It has 7 columns and contains match related data, team participating ,match winner.</a:t>
            </a:r>
          </a:p>
          <a:p>
            <a:pPr marL="342900" indent="-342900">
              <a:buFont typeface="Courier New" panose="02070309020205020404" pitchFamily="49" charset="0"/>
              <a:buChar char="o"/>
            </a:pPr>
            <a:r>
              <a:rPr lang="en-US" sz="2000" dirty="0"/>
              <a:t>Ipl match schedule : It contains total match fixture, their venues, date, time Of a tournament. Total 9 columns</a:t>
            </a:r>
          </a:p>
          <a:p>
            <a:pPr marL="342900" indent="-342900">
              <a:buFont typeface="Courier New" panose="02070309020205020404" pitchFamily="49" charset="0"/>
              <a:buChar char="o"/>
            </a:pPr>
            <a:r>
              <a:rPr lang="en-US" sz="2000" dirty="0"/>
              <a:t>Ipl Bidder details : Details of all the users who registered themselves as bidder on the platform. Total 5 columns</a:t>
            </a:r>
          </a:p>
          <a:p>
            <a:pPr marL="342900" indent="-342900">
              <a:buFont typeface="Courier New" panose="02070309020205020404" pitchFamily="49" charset="0"/>
              <a:buChar char="o"/>
            </a:pPr>
            <a:r>
              <a:rPr lang="en-US" sz="2000" dirty="0"/>
              <a:t>Ipl bidding details: It contains bidding details such as no of bids, total points, tournament id.</a:t>
            </a:r>
          </a:p>
          <a:p>
            <a:pPr marL="342900" indent="-342900">
              <a:buFont typeface="Courier New" panose="02070309020205020404" pitchFamily="49" charset="0"/>
              <a:buChar char="o"/>
            </a:pPr>
            <a:r>
              <a:rPr lang="en-US" sz="2000" dirty="0"/>
              <a:t>Ipl Team standings : It contains performance of every team in each tournament, </a:t>
            </a:r>
            <a:endParaRPr lang="en-IN" sz="2000" dirty="0"/>
          </a:p>
          <a:p>
            <a:endParaRPr lang="en-US" dirty="0"/>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p:txBody>
          <a:bodyPr/>
          <a:lstStyle/>
          <a:p>
            <a:r>
              <a:rPr lang="en-US" dirty="0"/>
              <a:t>2023</a:t>
            </a:r>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p:txBody>
          <a:bodyPr/>
          <a:lstStyle/>
          <a:p>
            <a:r>
              <a:rPr lang="en-US" dirty="0"/>
              <a:t>DBMS Mini-Project</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7</a:t>
            </a:fld>
            <a:endParaRPr lang="en-US" dirty="0"/>
          </a:p>
        </p:txBody>
      </p:sp>
    </p:spTree>
    <p:extLst>
      <p:ext uri="{BB962C8B-B14F-4D97-AF65-F5344CB8AC3E}">
        <p14:creationId xmlns:p14="http://schemas.microsoft.com/office/powerpoint/2010/main" val="275960039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p:txBody>
          <a:bodyPr/>
          <a:lstStyle/>
          <a:p>
            <a:r>
              <a:rPr lang="en-US" dirty="0"/>
              <a:t>Problem Solving</a:t>
            </a:r>
          </a:p>
        </p:txBody>
      </p:sp>
      <p:sp>
        <p:nvSpPr>
          <p:cNvPr id="2" name="Text Placeholder 1">
            <a:extLst>
              <a:ext uri="{FF2B5EF4-FFF2-40B4-BE49-F238E27FC236}">
                <a16:creationId xmlns:a16="http://schemas.microsoft.com/office/drawing/2014/main" id="{F1B8956B-A56B-EDCF-EBC0-2683C44A22AF}"/>
              </a:ext>
            </a:extLst>
          </p:cNvPr>
          <p:cNvSpPr>
            <a:spLocks noGrp="1"/>
          </p:cNvSpPr>
          <p:nvPr>
            <p:ph type="body" idx="1"/>
          </p:nvPr>
        </p:nvSpPr>
        <p:spPr/>
        <p:txBody>
          <a:bodyPr/>
          <a:lstStyle/>
          <a:p>
            <a:r>
              <a:rPr lang="en-US" dirty="0"/>
              <a:t>Database Creation</a:t>
            </a:r>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sz="half" idx="2"/>
          </p:nvPr>
        </p:nvSpPr>
        <p:spPr>
          <a:xfrm>
            <a:off x="576072" y="2505075"/>
            <a:ext cx="2944368" cy="1439396"/>
          </a:xfrm>
        </p:spPr>
        <p:txBody>
          <a:bodyPr/>
          <a:lstStyle/>
          <a:p>
            <a:r>
              <a:rPr lang="en-US" dirty="0"/>
              <a:t>Created database by running the database script in hand.</a:t>
            </a:r>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7027F3E1-56D0-3EB8-15CC-D50D6E0645C4}"/>
              </a:ext>
            </a:extLst>
          </p:cNvPr>
          <p:cNvSpPr>
            <a:spLocks noGrp="1"/>
          </p:cNvSpPr>
          <p:nvPr>
            <p:ph type="body" sz="quarter" idx="3"/>
          </p:nvPr>
        </p:nvSpPr>
        <p:spPr/>
        <p:txBody>
          <a:bodyPr>
            <a:normAutofit fontScale="77500" lnSpcReduction="20000"/>
          </a:bodyPr>
          <a:lstStyle/>
          <a:p>
            <a:r>
              <a:rPr lang="en-US" dirty="0"/>
              <a:t>Understanding/Fetching Data</a:t>
            </a:r>
          </a:p>
        </p:txBody>
      </p:sp>
      <p:sp>
        <p:nvSpPr>
          <p:cNvPr id="5" name="Content Placeholder 4">
            <a:extLst>
              <a:ext uri="{FF2B5EF4-FFF2-40B4-BE49-F238E27FC236}">
                <a16:creationId xmlns:a16="http://schemas.microsoft.com/office/drawing/2014/main" id="{A45EB57E-48A5-AA9B-7682-56298F1431CB}"/>
              </a:ext>
            </a:extLst>
          </p:cNvPr>
          <p:cNvSpPr>
            <a:spLocks noGrp="1"/>
          </p:cNvSpPr>
          <p:nvPr>
            <p:ph sz="quarter" idx="4"/>
          </p:nvPr>
        </p:nvSpPr>
        <p:spPr>
          <a:xfrm>
            <a:off x="4782312" y="2505075"/>
            <a:ext cx="2944368" cy="2129678"/>
          </a:xfrm>
        </p:spPr>
        <p:txBody>
          <a:bodyPr>
            <a:normAutofit/>
          </a:bodyPr>
          <a:lstStyle/>
          <a:p>
            <a:r>
              <a:rPr lang="en-US" dirty="0"/>
              <a:t>Examined the given dataset for better understanding of entity-relationship and entities attribute.</a:t>
            </a:r>
          </a:p>
          <a:p>
            <a:r>
              <a:rPr lang="en-US" dirty="0"/>
              <a:t>Fetched data using MySQL queries to retrieve required information.</a:t>
            </a:r>
            <a:endParaRPr lang="en-IN" dirty="0"/>
          </a:p>
          <a:p>
            <a:endParaRPr lang="en-US" dirty="0"/>
          </a:p>
        </p:txBody>
      </p:sp>
      <p:sp>
        <p:nvSpPr>
          <p:cNvPr id="7" name="Text Placeholder 6">
            <a:extLst>
              <a:ext uri="{FF2B5EF4-FFF2-40B4-BE49-F238E27FC236}">
                <a16:creationId xmlns:a16="http://schemas.microsoft.com/office/drawing/2014/main" id="{94BC0BBB-72F7-8CAB-4F61-F84474773790}"/>
              </a:ext>
            </a:extLst>
          </p:cNvPr>
          <p:cNvSpPr>
            <a:spLocks noGrp="1"/>
          </p:cNvSpPr>
          <p:nvPr>
            <p:ph type="body" sz="quarter" idx="13"/>
          </p:nvPr>
        </p:nvSpPr>
        <p:spPr/>
        <p:txBody>
          <a:bodyPr/>
          <a:lstStyle/>
          <a:p>
            <a:r>
              <a:rPr lang="en-US" dirty="0"/>
              <a:t>Insight Generation</a:t>
            </a:r>
          </a:p>
        </p:txBody>
      </p:sp>
      <p:sp>
        <p:nvSpPr>
          <p:cNvPr id="8" name="Content Placeholder 7">
            <a:extLst>
              <a:ext uri="{FF2B5EF4-FFF2-40B4-BE49-F238E27FC236}">
                <a16:creationId xmlns:a16="http://schemas.microsoft.com/office/drawing/2014/main" id="{98D6AC14-9AD9-9C42-046A-6E2B3E9561B7}"/>
              </a:ext>
            </a:extLst>
          </p:cNvPr>
          <p:cNvSpPr>
            <a:spLocks noGrp="1"/>
          </p:cNvSpPr>
          <p:nvPr>
            <p:ph sz="quarter" idx="14"/>
          </p:nvPr>
        </p:nvSpPr>
        <p:spPr/>
        <p:txBody>
          <a:bodyPr/>
          <a:lstStyle/>
          <a:p>
            <a:r>
              <a:rPr lang="en-US" dirty="0"/>
              <a:t>Fetched insightful  data using MySQL  by creating virtual columns and using different functions.</a:t>
            </a:r>
          </a:p>
          <a:p>
            <a:endParaRPr lang="en-US" dirty="0"/>
          </a:p>
          <a:p>
            <a:endParaRPr lang="en-US" dirty="0"/>
          </a:p>
        </p:txBody>
      </p:sp>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p:txBody>
          <a:bodyPr/>
          <a:lstStyle/>
          <a:p>
            <a:r>
              <a:rPr lang="en-US" dirty="0"/>
              <a:t>2023</a:t>
            </a:r>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p:txBody>
          <a:bodyPr/>
          <a:lstStyle/>
          <a:p>
            <a:r>
              <a:rPr lang="en-US" dirty="0"/>
              <a:t>DBMS Mini-Project</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p:txBody>
          <a:bodyPr/>
          <a:lstStyle/>
          <a:p>
            <a:fld id="{58FB4751-880F-D840-AAA9-3A15815CC996}" type="slidenum">
              <a:rPr lang="en-US" smtClean="0"/>
              <a:pPr/>
              <a:t>8</a:t>
            </a:fld>
            <a:endParaRPr lang="en-US" dirty="0"/>
          </a:p>
        </p:txBody>
      </p:sp>
    </p:spTree>
    <p:extLst>
      <p:ext uri="{BB962C8B-B14F-4D97-AF65-F5344CB8AC3E}">
        <p14:creationId xmlns:p14="http://schemas.microsoft.com/office/powerpoint/2010/main" val="11649412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8CCD-04AE-497B-AE34-3A14AFDBEC09}"/>
              </a:ext>
            </a:extLst>
          </p:cNvPr>
          <p:cNvSpPr>
            <a:spLocks noGrp="1"/>
          </p:cNvSpPr>
          <p:nvPr>
            <p:ph type="ctrTitle"/>
          </p:nvPr>
        </p:nvSpPr>
        <p:spPr>
          <a:xfrm>
            <a:off x="851648" y="71718"/>
            <a:ext cx="9816352" cy="977153"/>
          </a:xfrm>
        </p:spPr>
        <p:txBody>
          <a:bodyPr/>
          <a:lstStyle/>
          <a:p>
            <a:r>
              <a:rPr lang="en-US" dirty="0"/>
              <a:t>ER Diagram</a:t>
            </a:r>
          </a:p>
        </p:txBody>
      </p:sp>
      <p:pic>
        <p:nvPicPr>
          <p:cNvPr id="4" name="Picture 3">
            <a:extLst>
              <a:ext uri="{FF2B5EF4-FFF2-40B4-BE49-F238E27FC236}">
                <a16:creationId xmlns:a16="http://schemas.microsoft.com/office/drawing/2014/main" id="{6A8BBFA3-F3D9-470C-9E07-3EF332D6C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977" y="1048872"/>
            <a:ext cx="9816352" cy="5809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8041421"/>
      </p:ext>
    </p:extLst>
  </p:cSld>
  <p:clrMapOvr>
    <a:masterClrMapping/>
  </p:clrMapOvr>
  <p:transition spd="slow">
    <p:fade/>
  </p:transition>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design</Template>
  <TotalTime>388</TotalTime>
  <Words>844</Words>
  <Application>Microsoft Office PowerPoint</Application>
  <PresentationFormat>Widescreen</PresentationFormat>
  <Paragraphs>143</Paragraphs>
  <Slides>33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Courier New</vt:lpstr>
      <vt:lpstr>Gill Sans Nova</vt:lpstr>
      <vt:lpstr>Gill Sans Nova Light</vt:lpstr>
      <vt:lpstr>Sagona Book</vt:lpstr>
      <vt:lpstr>Office Theme</vt:lpstr>
      <vt:lpstr>DBMS Mini-Project</vt:lpstr>
      <vt:lpstr>agenda</vt:lpstr>
      <vt:lpstr>About Us Team-Member’s Name</vt:lpstr>
      <vt:lpstr>PROBLEM STATEMENT</vt:lpstr>
      <vt:lpstr>Technology &amp; Skill</vt:lpstr>
      <vt:lpstr>Data Description</vt:lpstr>
      <vt:lpstr>Data Dictionary</vt:lpstr>
      <vt:lpstr>Problem Solving</vt:lpstr>
      <vt:lpstr>ER Diagram</vt:lpstr>
      <vt:lpstr>Question &amp; Answers</vt:lpstr>
      <vt:lpstr>PowerPoint Presentation</vt:lpstr>
      <vt:lpstr>PowerPoint Presentation</vt:lpstr>
      <vt:lpstr>PowerPoint Presentation</vt:lpstr>
      <vt:lpst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Steps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Mini-Project</dc:title>
  <dc:creator>Anjali dubey</dc:creator>
  <cp:lastModifiedBy>shrutibansalabs@outlook.com</cp:lastModifiedBy>
  <cp:revision>10</cp:revision>
  <dcterms:created xsi:type="dcterms:W3CDTF">2023-03-29T07:46:51Z</dcterms:created>
  <dcterms:modified xsi:type="dcterms:W3CDTF">2023-04-04T08:47:50Z</dcterms:modified>
</cp:coreProperties>
</file>